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0"/>
  </p:notesMasterIdLst>
  <p:handoutMasterIdLst>
    <p:handoutMasterId r:id="rId61"/>
  </p:handoutMasterIdLst>
  <p:sldIdLst>
    <p:sldId id="258" r:id="rId3"/>
    <p:sldId id="307" r:id="rId4"/>
    <p:sldId id="308" r:id="rId5"/>
    <p:sldId id="309" r:id="rId6"/>
    <p:sldId id="310" r:id="rId7"/>
    <p:sldId id="312" r:id="rId8"/>
    <p:sldId id="327" r:id="rId9"/>
    <p:sldId id="291" r:id="rId10"/>
    <p:sldId id="293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13" r:id="rId20"/>
    <p:sldId id="328" r:id="rId21"/>
    <p:sldId id="260" r:id="rId22"/>
    <p:sldId id="266" r:id="rId23"/>
    <p:sldId id="267" r:id="rId24"/>
    <p:sldId id="268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301" r:id="rId38"/>
    <p:sldId id="287" r:id="rId39"/>
    <p:sldId id="288" r:id="rId40"/>
    <p:sldId id="289" r:id="rId41"/>
    <p:sldId id="290" r:id="rId42"/>
    <p:sldId id="302" r:id="rId43"/>
    <p:sldId id="303" r:id="rId44"/>
    <p:sldId id="304" r:id="rId45"/>
    <p:sldId id="305" r:id="rId46"/>
    <p:sldId id="306" r:id="rId47"/>
    <p:sldId id="314" r:id="rId48"/>
    <p:sldId id="315" r:id="rId49"/>
    <p:sldId id="316" r:id="rId50"/>
    <p:sldId id="317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5324" autoAdjust="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814D4-FE86-41BE-AC34-7861C8901BCD}" type="presOf" srcId="{13633CBA-2502-434A-928C-6EC6967F259D}" destId="{EA3ADED0-C9AD-4C17-98CE-D872DACD90E8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9/22/2014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9/22/2014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 – Animal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2"/>
                </a:solidFill>
              </a:rPr>
              <a:t>An area that is occupied by one animal or by a group of animals that do not allow other members of the species to enter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Animals have different ways of marking territories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4" y="3550640"/>
            <a:ext cx="2913008" cy="2173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12" y="3550640"/>
            <a:ext cx="3165783" cy="2125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17" y="3550640"/>
            <a:ext cx="3194699" cy="21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</a:rPr>
              <a:t>Allows organisms to protect resources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Territory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Food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Mates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Offspring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Protect themselves from predators</a:t>
            </a: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Some animals fight to defend territory &amp; mates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Some birds use distractions to protect young (pretend to be hurt)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May try to stand very still or outrun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Skunks spray as a defense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5" y="752145"/>
            <a:ext cx="3776995" cy="2310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03" y="842633"/>
            <a:ext cx="4074084" cy="2310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1" y="3153103"/>
            <a:ext cx="4076547" cy="2737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93" y="3328225"/>
            <a:ext cx="3827914" cy="2492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752145"/>
            <a:ext cx="3422642" cy="24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Animals have special behaviors that help them find a mate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Mating and reproducing are essential for animal to pass on it’s genes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Build nests to attract mates</a:t>
            </a: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Use special movements </a:t>
            </a: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  <a:p>
            <a:pPr marL="283464" lvl="1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Use special sounds </a:t>
            </a: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77" y="4447195"/>
            <a:ext cx="2989166" cy="2182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77" y="2513689"/>
            <a:ext cx="2916107" cy="1933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71" y="3078041"/>
            <a:ext cx="2913107" cy="25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Parenting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9371948" cy="4913627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Many young animals depend on their parents for survival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Bring food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Teach how to hunt</a:t>
            </a: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1"/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1"/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1"/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1"/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1"/>
            <a:endParaRPr lang="en-US" sz="2000" dirty="0" smtClean="0">
              <a:solidFill>
                <a:schemeClr val="accent2"/>
              </a:solidFill>
            </a:endParaRPr>
          </a:p>
          <a:p>
            <a:pPr marL="283464" lvl="1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Parental Investment – teach young so that they can survive to reproduce and pass on genes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" y="2825819"/>
            <a:ext cx="3518338" cy="2638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16" y="2912627"/>
            <a:ext cx="3600943" cy="239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36" y="2773861"/>
            <a:ext cx="3569657" cy="26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80" y="1566001"/>
            <a:ext cx="10893972" cy="4620682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</a:rPr>
              <a:t>Migration – travel to warmer places to find food, water and nesting grounds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Use landmarks – fixed objects that an animal uses to find its way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27" y="2803652"/>
            <a:ext cx="3805214" cy="2555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" y="2803651"/>
            <a:ext cx="3805215" cy="2555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52" y="2827957"/>
            <a:ext cx="3379042" cy="25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Behavior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chemeClr val="accent2"/>
                </a:solidFill>
              </a:rPr>
              <a:t>Hibernation – period of inactivity and decreased body temperature that some animals experience in winter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Survive on stored body fat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Mice, squirrels, skunks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Temperature, heart rate, breathing rate all drop</a:t>
            </a:r>
          </a:p>
          <a:p>
            <a:pPr lvl="2"/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3200" u="sng" dirty="0" smtClean="0">
                <a:solidFill>
                  <a:schemeClr val="accent2"/>
                </a:solidFill>
              </a:rPr>
              <a:t>Estivation – period of reduced activity in the summer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Desert squirrels and  mice slow down in the hottest part of summer</a:t>
            </a:r>
            <a:endParaRPr lang="en-US" sz="2400" dirty="0">
              <a:solidFill>
                <a:schemeClr val="accent2"/>
              </a:solidFill>
            </a:endParaRP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They cannot find food and water in summer heat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Biological Clock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2"/>
                </a:solidFill>
              </a:rPr>
              <a:t>Internal clock of an animal’s natural cycles</a:t>
            </a:r>
            <a:endParaRPr lang="en-US" sz="3200" u="sng" dirty="0">
              <a:solidFill>
                <a:schemeClr val="accent2"/>
              </a:solidFill>
            </a:endParaRPr>
          </a:p>
          <a:p>
            <a:r>
              <a:rPr lang="en-US" sz="3200" dirty="0" smtClean="0">
                <a:solidFill>
                  <a:schemeClr val="accent2"/>
                </a:solidFill>
              </a:rPr>
              <a:t>Can be used to keep track of daily cycles                                    </a:t>
            </a:r>
            <a:r>
              <a:rPr lang="en-US" sz="3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circadian </a:t>
            </a:r>
            <a:r>
              <a:rPr lang="en-US" sz="3200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rhythyms</a:t>
            </a:r>
            <a:endParaRPr lang="en-US" sz="32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Most animals wake up and get sleepy about the same time each day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 – Adaptations and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Section 3-4:</a:t>
            </a:r>
            <a:endParaRPr 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flipV="1">
            <a:off x="0" y="1547695"/>
            <a:ext cx="12722772" cy="1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 rot="10800000" flipV="1">
            <a:off x="141891" y="2100375"/>
            <a:ext cx="1270700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0807.5.3 - Compare and contrast the ability of an organism to survive under different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conditions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-362607" y="3085260"/>
            <a:ext cx="130853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0807.5.4 - Collect and analyze data relating to variations within a population of organisms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chemeClr val="accent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SPI 0807.5.3 - Analyze structural, behavioral, and physiological adaptations to predict          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which populations are likely to survive in a particular environment.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Asexual Reproduction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chemeClr val="accent2"/>
                </a:solidFill>
              </a:rPr>
              <a:t> Single parent has offspring that are genetically identical to the parent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Budding</a:t>
            </a:r>
          </a:p>
          <a:p>
            <a:pPr lvl="2"/>
            <a:r>
              <a:rPr lang="en-US" sz="2400" dirty="0" smtClean="0">
                <a:solidFill>
                  <a:schemeClr val="accent2"/>
                </a:solidFill>
              </a:rPr>
              <a:t>Fragmentation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18" y="3605556"/>
            <a:ext cx="2905125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47" y="3567455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u="sng" dirty="0" smtClean="0"/>
              <a:t>Adaptation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 smtClean="0">
                <a:solidFill>
                  <a:schemeClr val="accent2"/>
                </a:solidFill>
              </a:rPr>
              <a:t>Characteristic that improves and individual’s ability to survive and reproduce in a particular environment.</a:t>
            </a:r>
          </a:p>
          <a:p>
            <a:pPr marL="283464" lvl="1" indent="0">
              <a:buNone/>
            </a:pP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423807"/>
            <a:ext cx="9371949" cy="60831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Examples of Adaptations: 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2" y="1716895"/>
            <a:ext cx="4100932" cy="341744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76" y="1032122"/>
            <a:ext cx="4655262" cy="4655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855" y="552792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*Obtaining Food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Examples of Adaptations:</a:t>
            </a:r>
            <a:endParaRPr lang="en-US" sz="4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90" y="1912090"/>
            <a:ext cx="2619375" cy="174307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15" y="1812077"/>
            <a:ext cx="2352675" cy="1943100"/>
          </a:xfrm>
        </p:spPr>
      </p:pic>
      <p:sp>
        <p:nvSpPr>
          <p:cNvPr id="11" name="TextBox 10"/>
          <p:cNvSpPr txBox="1"/>
          <p:nvPr/>
        </p:nvSpPr>
        <p:spPr>
          <a:xfrm>
            <a:off x="931432" y="3655165"/>
            <a:ext cx="3216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Porcupine quills keep predators away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415" y="3668794"/>
            <a:ext cx="2552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pattern of coral snakes is a warning sign to predators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40" y="1644226"/>
            <a:ext cx="2847975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40" y="4791019"/>
            <a:ext cx="2981325" cy="1533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88621" y="3549282"/>
            <a:ext cx="364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Camouflage helps both predators and prey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Examples of Adaptations: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63" y="1816839"/>
            <a:ext cx="2438400" cy="1828800"/>
          </a:xfrm>
        </p:spPr>
      </p:pic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1069258"/>
              </p:ext>
            </p:extLst>
          </p:nvPr>
        </p:nvGraphicFramePr>
        <p:xfrm>
          <a:off x="5517930" y="1804850"/>
          <a:ext cx="2617078" cy="192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0026" y="3726626"/>
            <a:ext cx="2711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Hawaiian honeycreeper and lobelia plant – adapted to each other over a long period of time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9256" y="4020207"/>
            <a:ext cx="311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Yucca Moth &amp; Yucca Plant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Natural Selection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Process by which individuals that are better adapted to their environment survive and reproduce more successfully.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6" y="2724305"/>
            <a:ext cx="4022105" cy="2770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9821" y="3183844"/>
            <a:ext cx="333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Only a small % of baby sea turtles survive to reproduce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-259940"/>
            <a:ext cx="9371949" cy="118356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Four Parts of Natural Selection: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903" y="923626"/>
            <a:ext cx="9371948" cy="415688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3600" u="sng" dirty="0" smtClean="0">
                <a:solidFill>
                  <a:srgbClr val="0070C0"/>
                </a:solidFill>
              </a:rPr>
              <a:t>Overproduction</a:t>
            </a:r>
          </a:p>
          <a:p>
            <a:pPr marL="923544" lvl="2" indent="-457200"/>
            <a:r>
              <a:rPr lang="en-US" sz="2800" dirty="0" smtClean="0">
                <a:solidFill>
                  <a:srgbClr val="0070C0"/>
                </a:solidFill>
              </a:rPr>
              <a:t>More offspring born than will live to become adults</a:t>
            </a:r>
          </a:p>
          <a:p>
            <a:pPr marL="283464" lvl="1" indent="0">
              <a:buNone/>
            </a:pPr>
            <a:endParaRPr lang="en-US" sz="3000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39" y="1879202"/>
            <a:ext cx="3323733" cy="43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2) Genetic Variation Within a Population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Individuals are different within a population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Some differences increase the chances of survival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While some differences lower the chances of survival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210" y="2873556"/>
            <a:ext cx="42576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3) Struggle to Survive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10634828" cy="4620682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An environment might not have enough food or water for every individual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Some might be killed by other organisms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Others cannot find mates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43" y="2795783"/>
            <a:ext cx="4171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4) Successful Reproduction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Individuals with better adaptations for living in their environment and finding a mate are more likely to reproduce.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89" y="2368731"/>
            <a:ext cx="52768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Genetic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Genetic Bottleneck – reduced number of characteristics within a population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63" y="2395057"/>
            <a:ext cx="8548562" cy="38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Sexual Reproduction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2" y="1566001"/>
            <a:ext cx="11555625" cy="462068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Offspring are formed when genetic information from more than one parent combines.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Male produces sperm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Female produces eggs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Zygote, fertilized egg, is created when the sperm and egg join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This process is called fertilization</a:t>
            </a: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Genetic information is found in genes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Genes are located on chromosomes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During fertilization, the eggs chromosomes combine with the sperms chromosomes</a:t>
            </a:r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This combination of genes during sexual reproduction allows for variation in a population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Allows populations to adapt to changes in the environment over time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Bottleneck in Florida Panthers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10587532" cy="4620682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Isolated from other populations of panthers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Habitat loss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Overall decrease in population size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resulted in a smaller population that are genetically similar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resulted in inbreeding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(heart defects, failure of organs &amp; low birth rate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4132119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Insecticide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10382580" cy="46206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Result of natural selection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Some individuals within a population  may be resistant to certain insecticides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They survive to pass on these genes on their offspring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So </a:t>
            </a:r>
            <a:r>
              <a:rPr lang="en-US" sz="2800" dirty="0" err="1" smtClean="0">
                <a:solidFill>
                  <a:srgbClr val="0070C0"/>
                </a:solidFill>
              </a:rPr>
              <a:t>everytime</a:t>
            </a:r>
            <a:r>
              <a:rPr lang="en-US" sz="2800" dirty="0" smtClean="0">
                <a:solidFill>
                  <a:srgbClr val="0070C0"/>
                </a:solidFill>
              </a:rPr>
              <a:t> a population is sprayed, population changes to include more resistant insects.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51777" y="2727434"/>
            <a:ext cx="4846320" cy="2679872"/>
          </a:xfrm>
        </p:spPr>
        <p:txBody>
          <a:bodyPr/>
          <a:lstStyle/>
          <a:p>
            <a:r>
              <a:rPr lang="en-US" dirty="0" smtClean="0"/>
              <a:t>Chapter 4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Population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Chapter 4 - Section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Over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629400"/>
            <a:ext cx="1000125" cy="228600"/>
          </a:xfrm>
        </p:spPr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</p:spPr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>
                <a:solidFill>
                  <a:schemeClr val="accent2"/>
                </a:solidFill>
              </a:rPr>
              <a:t>Species – group of organisms that can mate with one another to produce fertile offspring.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Populations – groups of individuals of the same species living in the same place.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6" y="3676813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98" y="367681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Species Change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Life ranges from single-celled bacteria to multicellular plants &amp; animals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Scientists think that Earth has changed a great deal over it’s history.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Estimate that the planet is 4.6 billion  years old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Many species have died out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Many species have appeared</a:t>
            </a:r>
          </a:p>
          <a:p>
            <a:pPr marL="283464" lvl="1" indent="0"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Scientists think that species change over time and as this happens, new species form </a:t>
            </a:r>
            <a:r>
              <a:rPr lang="en-US" sz="2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en-US" sz="2800" u="sng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so newer species descend from older species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http://my.hrw.com/sh2/sh07_10/student/images/hst_tn/evt/hst_tn_evt_003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30" y="611102"/>
            <a:ext cx="6686659" cy="52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Changes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Evidence buried within Earth’s crust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Made up of different kinds of rock and soil stacked on top of each other called sediments</a:t>
            </a: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Sediments – particles of sand, dust or soil are carried by wind or water and deposited in an orderly fashion.  </a:t>
            </a: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Older layers deposited before newer layers and are deeper in the Earth’s crust.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6" y="4996058"/>
            <a:ext cx="3848100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42" y="4472183"/>
            <a:ext cx="21050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</a:rPr>
              <a:t>Fossils – remains or imprints of once-living organisms found in layers of rock 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6" y="3042745"/>
            <a:ext cx="1272288" cy="1698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31" y="3015106"/>
            <a:ext cx="1340133" cy="1710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97" y="3027057"/>
            <a:ext cx="2267679" cy="16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01" y="126313"/>
            <a:ext cx="9371949" cy="1183566"/>
          </a:xfrm>
        </p:spPr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459652"/>
            <a:ext cx="11571890" cy="5019975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Organizes fossils by their estimated ages and physical similarities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Fossils in newer layers are more closely related to present-day organisms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Fossils in older layers may not exist anymore</a:t>
            </a:r>
          </a:p>
          <a:p>
            <a:r>
              <a:rPr lang="en-US" sz="2400" u="sng" dirty="0" smtClean="0">
                <a:solidFill>
                  <a:schemeClr val="accent2"/>
                </a:solidFill>
              </a:rPr>
              <a:t>Fossil Record gives evidence about the order in which species existed</a:t>
            </a:r>
            <a:endParaRPr lang="en-US" sz="2400" u="sn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91" y="3366243"/>
            <a:ext cx="3384528" cy="282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41" y="3366243"/>
            <a:ext cx="4152952" cy="26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2" y="1566001"/>
            <a:ext cx="11397970" cy="4620682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External Fertilization – sperm fertilizes the egg outside of the female’s body</a:t>
            </a:r>
            <a:endParaRPr lang="en-US" sz="2400" u="sng" dirty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Usually takes place in water, so zygotes will not dry out </a:t>
            </a:r>
            <a:r>
              <a:rPr lang="en-US" sz="20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frogs, amphibians, fish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283464" lvl="1" indent="0"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400" u="sng" dirty="0" smtClean="0">
                <a:solidFill>
                  <a:schemeClr val="accent2"/>
                </a:solidFill>
              </a:rPr>
              <a:t>Internal Fertilization – egg and sperm join inside the female’s body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Reptiles, birds, mammals, and some fish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16" y="3491360"/>
            <a:ext cx="2997346" cy="24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340069"/>
            <a:ext cx="9371948" cy="515532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Evidence of common ancestors can be found in fossils and living organisms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Examine the fossil record to figure out relationships between extinct and living organisms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40</a:t>
            </a:fld>
            <a:endParaRPr lang="en-US"/>
          </a:p>
        </p:txBody>
      </p:sp>
      <p:pic>
        <p:nvPicPr>
          <p:cNvPr id="2050" name="Picture 2" descr="http://my.hrw.com/sh2/sh07_10/student/images/hst_tn/evt/hst_tn_evt_005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90" y="2705812"/>
            <a:ext cx="714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56" y="276086"/>
            <a:ext cx="10453719" cy="1284699"/>
          </a:xfrm>
        </p:spPr>
        <p:txBody>
          <a:bodyPr/>
          <a:lstStyle/>
          <a:p>
            <a:r>
              <a:rPr lang="en-US" dirty="0" smtClean="0"/>
              <a:t>Examining Organisms – Evidence of Whale Origins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http://my.hrw.com/sh2/sh07_10/student/images/hst_tn/evt/hst_tn_evt_006_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6" y="1860331"/>
            <a:ext cx="11863744" cy="43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Evidence that groups of organisms have common ancestry can be found by comparing the groups’ DNA</a:t>
            </a: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Similarities in structure and function indicate that organisms might have shared a common ancestor.   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42</a:t>
            </a:fld>
            <a:endParaRPr lang="en-US"/>
          </a:p>
        </p:txBody>
      </p:sp>
      <p:pic>
        <p:nvPicPr>
          <p:cNvPr id="4102" name="Picture 6" descr="http://my.hrw.com/sh2/sh07_10/student/images/hst_tn/evt/hst_tn_evt_008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36" y="3577702"/>
            <a:ext cx="5961446" cy="2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DNA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Scientists analyze DNA, RNA, proteins and other molecules</a:t>
            </a:r>
          </a:p>
          <a:p>
            <a:r>
              <a:rPr lang="en-US" sz="4000" u="sng" dirty="0" smtClean="0">
                <a:solidFill>
                  <a:schemeClr val="accent2"/>
                </a:solidFill>
              </a:rPr>
              <a:t>The greater the number of DNA similarities, the more closely they are related</a:t>
            </a:r>
            <a:endParaRPr lang="en-US" sz="4000" u="sn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4-2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Population Changes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Charles Darwin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17762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Graduated college in 1831 at age of 21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Signed on for a 5 year voyage as a naturalist on the </a:t>
            </a:r>
            <a:r>
              <a:rPr lang="en-US" i="1" dirty="0" smtClean="0">
                <a:solidFill>
                  <a:schemeClr val="accent2"/>
                </a:solidFill>
              </a:rPr>
              <a:t>HMS Beagle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Darwin made observations about how things change</a:t>
            </a:r>
          </a:p>
          <a:p>
            <a:r>
              <a:rPr lang="en-US" u="sng" dirty="0" smtClean="0">
                <a:solidFill>
                  <a:schemeClr val="accent2"/>
                </a:solidFill>
              </a:rPr>
              <a:t>Collected thousands of plant and animal samples from around the world</a:t>
            </a:r>
          </a:p>
          <a:p>
            <a:endParaRPr lang="en-US" dirty="0"/>
          </a:p>
        </p:txBody>
      </p:sp>
      <p:pic>
        <p:nvPicPr>
          <p:cNvPr id="5126" name="Picture 6" descr="http://my.hrw.com/sh2/sh07_10/student/images/hst_tn/evt/hst_tn_evt_010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61" y="3359862"/>
            <a:ext cx="23812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y.hrw.com/sh2/sh07_10/student/images/hst_tn/evt/hst_tn_evt_01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52" y="3613752"/>
            <a:ext cx="2381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my.hrw.com/sh2/sh07_10/student/images/hst_tn/evt/hst_tn_evt_011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02" y="3607175"/>
            <a:ext cx="3470494" cy="22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Finches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Darwin noticed that the finches on the Galapagos Islands differed slightly from the finches in Ecuador.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He also noticed that the finches differed from the finches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81" y="3216166"/>
            <a:ext cx="5746567" cy="2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Were These Finches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Darwin proposed that the first finches on the islands were blown there by a storm from South America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Over many generations, the finches developed adaptations for the various island environments</a:t>
            </a: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Darwin noted that the finch beak size and shape were directly related to the finch’s food. 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About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</a:rPr>
              <a:t>Trait – form of hereditary characteristic</a:t>
            </a: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Selective Breeding – humans select plants or animals for breeding based on desired traits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39" y="3405352"/>
            <a:ext cx="4183270" cy="16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Malthus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Wrote a book called </a:t>
            </a:r>
            <a:r>
              <a:rPr lang="en-US" sz="2400" i="1" dirty="0" smtClean="0">
                <a:solidFill>
                  <a:schemeClr val="accent2"/>
                </a:solidFill>
              </a:rPr>
              <a:t>An Essay on the Principle of Population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He noted that humans have the potential to reproduce rapidly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He warned that food supplies couldn’t support such a rapid growth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He noted that human population is limited by disease, starvation and other factors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Darwin realized that this applied to all species</a:t>
            </a:r>
          </a:p>
          <a:p>
            <a:r>
              <a:rPr lang="en-US" sz="2400" u="sng" dirty="0" smtClean="0">
                <a:solidFill>
                  <a:schemeClr val="accent2"/>
                </a:solidFill>
              </a:rPr>
              <a:t>Only a limited number of individuals in any population live long enough to reproduce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3" y="1566001"/>
            <a:ext cx="10941269" cy="4620682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solidFill>
                  <a:schemeClr val="accent2"/>
                </a:solidFill>
              </a:rPr>
              <a:t>Monotreme</a:t>
            </a:r>
            <a:r>
              <a:rPr lang="en-US" sz="2800" dirty="0" smtClean="0">
                <a:solidFill>
                  <a:schemeClr val="accent2"/>
                </a:solidFill>
              </a:rPr>
              <a:t> – mammals that lay eggs</a:t>
            </a: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Marsupial</a:t>
            </a:r>
            <a:r>
              <a:rPr lang="en-US" sz="2800" dirty="0" smtClean="0">
                <a:solidFill>
                  <a:schemeClr val="accent2"/>
                </a:solidFill>
              </a:rPr>
              <a:t> – mammals that give birth to partially developed live young</a:t>
            </a: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Placental Mammals </a:t>
            </a:r>
            <a:r>
              <a:rPr lang="en-US" sz="2800" dirty="0" smtClean="0">
                <a:solidFill>
                  <a:schemeClr val="accent2"/>
                </a:solidFill>
              </a:rPr>
              <a:t>– mammals nourished inside their mother’s body before birth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74" y="3876342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876342"/>
            <a:ext cx="2476500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15" y="3869084"/>
            <a:ext cx="2064134" cy="18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Natural Selection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Process by which individuals that are better adapted to their environment survive and reproduce more successfully.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16" y="2724305"/>
            <a:ext cx="4022105" cy="2770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9821" y="3183844"/>
            <a:ext cx="333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Only a small % of baby sea turtles survive to reproduce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-259940"/>
            <a:ext cx="9371949" cy="118356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Four Parts of Natural Selection: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903" y="923626"/>
            <a:ext cx="9371948" cy="415688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3600" u="sng" dirty="0" smtClean="0">
                <a:solidFill>
                  <a:srgbClr val="0070C0"/>
                </a:solidFill>
              </a:rPr>
              <a:t>Overproduction</a:t>
            </a:r>
          </a:p>
          <a:p>
            <a:pPr marL="923544" lvl="2" indent="-457200"/>
            <a:r>
              <a:rPr lang="en-US" sz="2800" dirty="0" smtClean="0">
                <a:solidFill>
                  <a:srgbClr val="0070C0"/>
                </a:solidFill>
              </a:rPr>
              <a:t>More offspring born than will live to become adults</a:t>
            </a:r>
          </a:p>
          <a:p>
            <a:pPr marL="283464" lvl="1" indent="0">
              <a:buNone/>
            </a:pPr>
            <a:endParaRPr lang="en-US" sz="3000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39" y="1879202"/>
            <a:ext cx="3323733" cy="43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2) Genetic Variation Within a Population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Individuals are different within a population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Some differences increase the chances of survival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While some differences lower the chances of survival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210" y="2873556"/>
            <a:ext cx="42576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3) Struggle to Survive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10634828" cy="4620682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An environment might not have enough food or water for every individual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Some might be killed by other organisms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Others cannot find mates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43" y="2795783"/>
            <a:ext cx="4171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4) Successful Reproduction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Individuals with better adaptations for living in their environment and finding a mate are more likely to reproduce.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89" y="2368731"/>
            <a:ext cx="52768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02" y="1566001"/>
            <a:ext cx="11503396" cy="462068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Bacteria resistant to antibiotics – those will survive to reproduce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Elephant hunting in Uganda – 15% of all male elephants born without tusks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Insecticide resistance 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Generation Time – average time between one generation and the next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u="sng" dirty="0" smtClean="0">
                <a:solidFill>
                  <a:schemeClr val="accent2"/>
                </a:solidFill>
              </a:rPr>
              <a:t>The shorter the generation time – the more quickly natural selection takes place</a:t>
            </a:r>
          </a:p>
          <a:p>
            <a:endParaRPr lang="en-US" sz="2800" u="sng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Competition for mates – some females prefer certain traits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New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02" y="1566001"/>
            <a:ext cx="11314208" cy="46206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New species may form after a group becomes separated from the original population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Over time the population adapts to its new environment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Eventually, the new population and the original population differ so much that they can no longer mate successfully</a:t>
            </a:r>
          </a:p>
          <a:p>
            <a:r>
              <a:rPr lang="en-US" sz="2400" u="sng" dirty="0" smtClean="0">
                <a:solidFill>
                  <a:schemeClr val="accent2"/>
                </a:solidFill>
              </a:rPr>
              <a:t>Speciation – the formation of a new species as a result of change over time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Canyon, lake, mountain range, forest fire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This shows how the new species of Galapagos finches may have formed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57</a:t>
            </a:fld>
            <a:endParaRPr lang="en-US"/>
          </a:p>
        </p:txBody>
      </p:sp>
      <p:pic>
        <p:nvPicPr>
          <p:cNvPr id="2050" name="Picture 2" descr="http://my.hrw.com/sh2/sh07_10/student/images/hst_tn/evt/hst_tn_evt_018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81" y="1340069"/>
            <a:ext cx="5931851" cy="374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 – Animal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Section 3-3:</a:t>
            </a:r>
            <a:endParaRPr 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flipV="1">
            <a:off x="0" y="1547695"/>
            <a:ext cx="12722772" cy="1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 rot="10800000" flipV="1">
            <a:off x="141891" y="2100375"/>
            <a:ext cx="1270700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0807.5.3 - Compare and contrast the ability of an organism to survive under different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conditions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-362607" y="3085260"/>
            <a:ext cx="130853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0807.5.4 - Collect and analyze data relating to variations within a population of organisms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chemeClr val="accent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SPI 0807.5.3 - Analyze structural, behavioral, and physiological adaptations to predict          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which populations are likely to survive in a particular environment.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9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9371948" cy="5063399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</a:rPr>
              <a:t>Innate Behavior – does not depend on learning or experience </a:t>
            </a:r>
            <a:r>
              <a:rPr lang="en-US" sz="2800" u="sng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inherited through genes</a:t>
            </a:r>
          </a:p>
          <a:p>
            <a:endParaRPr lang="en-US" sz="28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r>
              <a:rPr lang="en-US" sz="2800" u="sng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Learned Behavior – has been learned from experience or observing other animals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49" y="2443655"/>
            <a:ext cx="2372932" cy="1634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49" y="4870118"/>
            <a:ext cx="2683711" cy="18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Finding food</a:t>
            </a:r>
          </a:p>
          <a:p>
            <a:pPr lvl="1"/>
            <a:r>
              <a:rPr lang="en-US" sz="2400" u="sng" dirty="0" smtClean="0">
                <a:solidFill>
                  <a:schemeClr val="accent2"/>
                </a:solidFill>
              </a:rPr>
              <a:t>Predators – animals that eat other animals</a:t>
            </a:r>
          </a:p>
          <a:p>
            <a:pPr lvl="1"/>
            <a:r>
              <a:rPr lang="en-US" sz="2400" u="sng" dirty="0" smtClean="0">
                <a:solidFill>
                  <a:schemeClr val="accent2"/>
                </a:solidFill>
              </a:rPr>
              <a:t>Prey – animals that is being eaten</a:t>
            </a:r>
          </a:p>
          <a:p>
            <a:pPr lvl="1"/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Can an animal be a predator and a prey?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57" y="3707704"/>
            <a:ext cx="3405188" cy="2410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66" y="3693416"/>
            <a:ext cx="3399524" cy="24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2157</Words>
  <Application>Microsoft Office PowerPoint</Application>
  <PresentationFormat>Widescreen</PresentationFormat>
  <Paragraphs>403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Corbel</vt:lpstr>
      <vt:lpstr>Times New Roman</vt:lpstr>
      <vt:lpstr>Wingdings</vt:lpstr>
      <vt:lpstr>Ecology 16x9</vt:lpstr>
      <vt:lpstr>Chapter 3</vt:lpstr>
      <vt:lpstr>Asexual Reproduction</vt:lpstr>
      <vt:lpstr>Sexual Reproduction</vt:lpstr>
      <vt:lpstr>Fertilization</vt:lpstr>
      <vt:lpstr>Types of Mammals</vt:lpstr>
      <vt:lpstr>Chapter 3</vt:lpstr>
      <vt:lpstr>Objectives for Section 3-3:</vt:lpstr>
      <vt:lpstr>Animal Behavior</vt:lpstr>
      <vt:lpstr>Survival Behavior</vt:lpstr>
      <vt:lpstr>Territory</vt:lpstr>
      <vt:lpstr>Defensive Action</vt:lpstr>
      <vt:lpstr>PowerPoint Presentation</vt:lpstr>
      <vt:lpstr>Courtship</vt:lpstr>
      <vt:lpstr>Parenting</vt:lpstr>
      <vt:lpstr>Seasonal Behaviors</vt:lpstr>
      <vt:lpstr>Seasonal Behavior Continued</vt:lpstr>
      <vt:lpstr>Biological Clock</vt:lpstr>
      <vt:lpstr>Chapter 3</vt:lpstr>
      <vt:lpstr>Objectives for Section 3-4:</vt:lpstr>
      <vt:lpstr>Adaptation</vt:lpstr>
      <vt:lpstr>Examples of Adaptations: </vt:lpstr>
      <vt:lpstr>Examples of Adaptations:</vt:lpstr>
      <vt:lpstr>Examples of Adaptations:</vt:lpstr>
      <vt:lpstr>Natural Selection</vt:lpstr>
      <vt:lpstr>Four Parts of Natural Selection:</vt:lpstr>
      <vt:lpstr>2) Genetic Variation Within a Population</vt:lpstr>
      <vt:lpstr>3) Struggle to Survive</vt:lpstr>
      <vt:lpstr>4) Successful Reproduction</vt:lpstr>
      <vt:lpstr>Changes in Genetic Variation</vt:lpstr>
      <vt:lpstr>Genetic Bottleneck in Florida Panthers</vt:lpstr>
      <vt:lpstr>Insecticide Resistance</vt:lpstr>
      <vt:lpstr>Chapter 4 </vt:lpstr>
      <vt:lpstr>    Chapter 4 - Section 1 </vt:lpstr>
      <vt:lpstr>Differences Between Organisms</vt:lpstr>
      <vt:lpstr>Do Species Change Over Time?</vt:lpstr>
      <vt:lpstr>PowerPoint Presentation</vt:lpstr>
      <vt:lpstr>Evidence of Changes Over Time</vt:lpstr>
      <vt:lpstr>Fossils</vt:lpstr>
      <vt:lpstr>Fossil Record</vt:lpstr>
      <vt:lpstr>Evidence of Ancestry</vt:lpstr>
      <vt:lpstr>Examining Organisms – Evidence of Whale Origins</vt:lpstr>
      <vt:lpstr>Comparing Organisms</vt:lpstr>
      <vt:lpstr>Comparing DNA Molecules</vt:lpstr>
      <vt:lpstr>Section 4-2</vt:lpstr>
      <vt:lpstr>Charles Darwin</vt:lpstr>
      <vt:lpstr>Darwin’s Finches</vt:lpstr>
      <vt:lpstr>Why Were These Finches Different</vt:lpstr>
      <vt:lpstr>Ideas About Breeding</vt:lpstr>
      <vt:lpstr>Thomas Malthus</vt:lpstr>
      <vt:lpstr>Natural Selection</vt:lpstr>
      <vt:lpstr>Four Parts of Natural Selection:</vt:lpstr>
      <vt:lpstr>2) Genetic Variation Within a Population</vt:lpstr>
      <vt:lpstr>3) Struggle to Survive</vt:lpstr>
      <vt:lpstr>4) Successful Reproduction</vt:lpstr>
      <vt:lpstr>Natural Selection in Action</vt:lpstr>
      <vt:lpstr>Forming a New Species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2014-09-10T18:08:53Z</dcterms:created>
  <dcterms:modified xsi:type="dcterms:W3CDTF">2014-09-25T20:08:08Z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